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9144000"/>
  <p:notesSz cx="6858000" cy="9144000"/>
  <p:embeddedFontLst>
    <p:embeddedFont>
      <p:font typeface="Bebas Neue"/>
      <p:regular r:id="rId55"/>
    </p:embeddedFont>
    <p:embeddedFont>
      <p:font typeface="Dancing Script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CE4E9A-37DF-4134-943E-034C507E634A}">
  <a:tblStyle styleId="{3FCE4E9A-37DF-4134-943E-034C507E6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BebasNeue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DancingScript-bold.fntdata"/><Relationship Id="rId12" Type="http://schemas.openxmlformats.org/officeDocument/2006/relationships/slide" Target="slides/slide6.xml"/><Relationship Id="rId56" Type="http://schemas.openxmlformats.org/officeDocument/2006/relationships/font" Target="fonts/DancingScrip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c064c68a9_15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c064c68a9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코로나 가이드 시스템으로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방향을 제시하고자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프로젝트명을 코비드-19 콤파스로 정했습니다.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c064c68a9_8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c064c68a9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8d572ddd_0_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8d572d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개발환경입니다.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egovframework 3.9 버전을 기반으로,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jdk 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tomcat 8.5를 사용합니다.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Web 기반 설정으로는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Servlet 3.0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Jsp 2.3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jstl 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Spring 4.3.2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mybatis 3.5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dbcp2 2.5를 사용합니다.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b8d572ddd_0_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b8d572d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앞에서 설명드린 부븐으로 이 페이지는 넘어가도록 하겠습니다.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b8d572ddd_0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b8d572dd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API 및 라이브러리입니다.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위치찾기, 주소검색으로는 카카오 주소 API,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문자메시지 전송 및 인증으로는 CoolSMS,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로그관리 및 백업 으로는 POI,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위해 Chart js,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QR생성을 위해 QRjs를 사용할 예정입니다.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c064c68a9_8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c064c68a9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b8d572ddd_0_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b8d572dd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시스템구조는 Spring MVC Model 2를 사용할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시큐리티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인터셉터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어드바이스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스케쥴러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b8d572ddd_0_3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b8d572dd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b8d572ddd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b8d572d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c064c68a9_8_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c064c68a9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bbc63be73_0_10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bbc63be7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81270d1e5_0_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81270d1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발표순서는 팀소개,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수행절차,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산출물,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 순으로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81270d1e5_0_10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81270d1e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b8d572ddd_0_3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b8d572dd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c064c68a9_2_2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c064c68a9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c064c68a9_2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c064c68a9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c064c68a9_2_2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c064c68a9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bbc63be73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bbc63b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8d572ddd_0_1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8d572dd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c064c68a9_2_2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c064c68a9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b8d572ddd_0_1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b8d572dd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b8d572ddd_0_1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b8d572dd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b8d572ddd_0_3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b8d572dd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팀원을 소개하겠습니다.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8d572ddd_0_2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b8d572dd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b8d572ddd_0_1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b8d572dd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b8d572ddd_0_1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b8d572dd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b8d572ddd_0_1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b8d572dd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8d572ddd_0_1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8d572dd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b8d572ddd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b8d572dd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bf273fe65_1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bf273fe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c064c68a9_2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c064c68a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b8d572ddd_0_1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b8d572dd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b8d572ddd_0_2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b8d572dd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b8d572ddd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b8d572d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이희현님은 PL을 맡고있고,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총괄 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주요기능 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병상관리를 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저는 TA를 맡고있고,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및 신기술적용을 담당하고 있습니다.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c064c68a9_2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c064c68a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b8d572ddd_0_2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b8d572dd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8d572ddd_0_1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b8d572dd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b8d572ddd_0_2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b8d572dd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b8d572ddd_0_28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b8d572dd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b8d572ddd_0_2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b8d572dd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b8d572ddd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b8d572dd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b8d572ddd_0_2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b8d572dd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81270d1e5_0_1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81270d1e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81270d1e5_0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81270d1e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강건님은 AA를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어플리케이션 설계 를담당하고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이광효님은 DA를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설계를 담당하고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이민영님은 UA를 맡고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화면설계를 담당하고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b8d572ddd_0_3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b8d572dd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bbc63be73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bbc63be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주제선정 배경입니다.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코로나로 인해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확진자들이 나오고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제대로된 시스템이 구축되어 있지않아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효율적이지 못한 방법으로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병상관리가 제대로 이루어 지고 있지 않고있습니다.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하여, 저희는 효율적인 병상관리 시스템을 구축하여,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전반적인 상황을 보다 쉽게 파악하고,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통하여 정확한 수치를 표기함으로써,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코로나가 아닌 타 전염병에도 대응할 수 있는 통합 가이드 시스템을 주제로 선정하게 되었습니다.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c064c68a9_2_1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c064c68a9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주제선정 배경입니다.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코로나로 인해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확진자들이 나오고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제대로된 시스템이 구축되어 있지않아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효율적이지 못한 방법으로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병상관리가 제대로 이루어 지고 있지 않고있습니다.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하여, 저희는 효율적인 병상관리 시스템을 구축하여,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전반적인 상황을 보다 쉽게 파악하고,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통하여 정확한 수치를 표기함으로써,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코로나가 아닌 타 전염병에도 대응할 수 있는 통합 가이드 시스템을 주제로 선정하게 되었습니다.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c064c68a9_2_1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c064c68a9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다음, 주제선정 배경입니다.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코로나로 인해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확진자들이 나오고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제대로된 시스템이 구축되어 있지않아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효율적이지 못한 방법으로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병상관리가 제대로 이루어 지고 있지 않고있습니다.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하여, 저희는 효율적인 병상관리 시스템을 구축하여,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전반적인 상황을 보다 쉽게 파악하고,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통계를 통하여 정확한 수치를 표기함으로써,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코로나가 아닌 타 전염병에도 대응할 수 있는 통합 가이드 시스템을 주제로 선정하게 되었습니다.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9" y="-34"/>
            <a:ext cx="9144001" cy="6857791"/>
            <a:chOff x="-9" y="-25"/>
            <a:chExt cx="9144001" cy="5143472"/>
          </a:xfrm>
        </p:grpSpPr>
        <p:sp>
          <p:nvSpPr>
            <p:cNvPr id="52" name="Google Shape;52;p13"/>
            <p:cNvSpPr/>
            <p:nvPr/>
          </p:nvSpPr>
          <p:spPr>
            <a:xfrm rot="10800000">
              <a:off x="-9" y="-25"/>
              <a:ext cx="4754187" cy="5143450"/>
            </a:xfrm>
            <a:custGeom>
              <a:rect b="b" l="l" r="r" t="t"/>
              <a:pathLst>
                <a:path extrusionOk="0" h="40938" w="37839">
                  <a:moveTo>
                    <a:pt x="37839" y="0"/>
                  </a:moveTo>
                  <a:cubicBezTo>
                    <a:pt x="31770" y="767"/>
                    <a:pt x="28951" y="3515"/>
                    <a:pt x="26969" y="11313"/>
                  </a:cubicBezTo>
                  <a:cubicBezTo>
                    <a:pt x="24991" y="19111"/>
                    <a:pt x="19814" y="21473"/>
                    <a:pt x="9908" y="26266"/>
                  </a:cubicBezTo>
                  <a:cubicBezTo>
                    <a:pt x="1" y="31059"/>
                    <a:pt x="3737" y="40938"/>
                    <a:pt x="3737" y="40938"/>
                  </a:cubicBezTo>
                  <a:lnTo>
                    <a:pt x="37839" y="40938"/>
                  </a:lnTo>
                  <a:lnTo>
                    <a:pt x="37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090101" y="1839443"/>
              <a:ext cx="3053891" cy="3304004"/>
            </a:xfrm>
            <a:custGeom>
              <a:rect b="b" l="l" r="r" t="t"/>
              <a:pathLst>
                <a:path extrusionOk="0" h="40938" w="37839">
                  <a:moveTo>
                    <a:pt x="37839" y="0"/>
                  </a:moveTo>
                  <a:cubicBezTo>
                    <a:pt x="31770" y="767"/>
                    <a:pt x="28951" y="3515"/>
                    <a:pt x="26969" y="11313"/>
                  </a:cubicBezTo>
                  <a:cubicBezTo>
                    <a:pt x="24991" y="19111"/>
                    <a:pt x="19814" y="21473"/>
                    <a:pt x="9908" y="26266"/>
                  </a:cubicBezTo>
                  <a:cubicBezTo>
                    <a:pt x="1" y="31059"/>
                    <a:pt x="3737" y="40938"/>
                    <a:pt x="3737" y="40938"/>
                  </a:cubicBezTo>
                  <a:lnTo>
                    <a:pt x="37839" y="40938"/>
                  </a:lnTo>
                  <a:lnTo>
                    <a:pt x="37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13"/>
          <p:cNvGrpSpPr/>
          <p:nvPr/>
        </p:nvGrpSpPr>
        <p:grpSpPr>
          <a:xfrm>
            <a:off x="382499" y="421994"/>
            <a:ext cx="8554525" cy="6044661"/>
            <a:chOff x="382499" y="316503"/>
            <a:chExt cx="8554525" cy="4533609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382499" y="316503"/>
              <a:ext cx="8279729" cy="4533609"/>
              <a:chOff x="382499" y="-436134"/>
              <a:chExt cx="8279729" cy="4533609"/>
            </a:xfrm>
          </p:grpSpPr>
          <p:sp>
            <p:nvSpPr>
              <p:cNvPr id="56" name="Google Shape;56;p13"/>
              <p:cNvSpPr/>
              <p:nvPr/>
            </p:nvSpPr>
            <p:spPr>
              <a:xfrm rot="-5072387">
                <a:off x="8308401" y="-426849"/>
                <a:ext cx="204930" cy="20493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738325" y="1063983"/>
                <a:ext cx="908100" cy="9081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353290" y="1544695"/>
                <a:ext cx="444300" cy="4443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 flipH="1" rot="10800000">
                <a:off x="7201800" y="1784950"/>
                <a:ext cx="653100" cy="6531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flipH="1" rot="10800000">
                <a:off x="7643975" y="1772902"/>
                <a:ext cx="319500" cy="319500"/>
              </a:xfrm>
              <a:prstGeom prst="ellipse">
                <a:avLst/>
              </a:prstGeom>
              <a:solidFill>
                <a:srgbClr val="FFFFFF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075796" y="3836699"/>
                <a:ext cx="76081" cy="76249"/>
              </a:xfrm>
              <a:custGeom>
                <a:rect b="b" l="l" r="r" t="t"/>
                <a:pathLst>
                  <a:path extrusionOk="0" h="457" w="456">
                    <a:moveTo>
                      <a:pt x="228" y="1"/>
                    </a:moveTo>
                    <a:cubicBezTo>
                      <a:pt x="103" y="1"/>
                      <a:pt x="1" y="103"/>
                      <a:pt x="1" y="229"/>
                    </a:cubicBezTo>
                    <a:cubicBezTo>
                      <a:pt x="1" y="353"/>
                      <a:pt x="103" y="456"/>
                      <a:pt x="228" y="456"/>
                    </a:cubicBezTo>
                    <a:cubicBezTo>
                      <a:pt x="353" y="456"/>
                      <a:pt x="456" y="353"/>
                      <a:pt x="456" y="229"/>
                    </a:cubicBezTo>
                    <a:cubicBezTo>
                      <a:pt x="456" y="103"/>
                      <a:pt x="353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8586146" y="3797899"/>
                <a:ext cx="76081" cy="76249"/>
              </a:xfrm>
              <a:custGeom>
                <a:rect b="b" l="l" r="r" t="t"/>
                <a:pathLst>
                  <a:path extrusionOk="0" h="457" w="456">
                    <a:moveTo>
                      <a:pt x="228" y="1"/>
                    </a:moveTo>
                    <a:cubicBezTo>
                      <a:pt x="103" y="1"/>
                      <a:pt x="1" y="103"/>
                      <a:pt x="1" y="229"/>
                    </a:cubicBezTo>
                    <a:cubicBezTo>
                      <a:pt x="1" y="353"/>
                      <a:pt x="103" y="456"/>
                      <a:pt x="228" y="456"/>
                    </a:cubicBezTo>
                    <a:cubicBezTo>
                      <a:pt x="353" y="456"/>
                      <a:pt x="456" y="353"/>
                      <a:pt x="456" y="229"/>
                    </a:cubicBezTo>
                    <a:cubicBezTo>
                      <a:pt x="456" y="103"/>
                      <a:pt x="353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82499" y="3874127"/>
                <a:ext cx="223500" cy="223349"/>
              </a:xfrm>
              <a:custGeom>
                <a:rect b="b" l="l" r="r" t="t"/>
                <a:pathLst>
                  <a:path extrusionOk="0" h="1563" w="1564">
                    <a:moveTo>
                      <a:pt x="782" y="228"/>
                    </a:moveTo>
                    <a:cubicBezTo>
                      <a:pt x="1089" y="228"/>
                      <a:pt x="1336" y="475"/>
                      <a:pt x="1336" y="782"/>
                    </a:cubicBezTo>
                    <a:cubicBezTo>
                      <a:pt x="1336" y="1085"/>
                      <a:pt x="1089" y="1335"/>
                      <a:pt x="782" y="1335"/>
                    </a:cubicBezTo>
                    <a:cubicBezTo>
                      <a:pt x="478" y="1335"/>
                      <a:pt x="228" y="1085"/>
                      <a:pt x="228" y="782"/>
                    </a:cubicBezTo>
                    <a:cubicBezTo>
                      <a:pt x="228" y="475"/>
                      <a:pt x="478" y="228"/>
                      <a:pt x="782" y="228"/>
                    </a:cubicBezTo>
                    <a:close/>
                    <a:moveTo>
                      <a:pt x="782" y="1"/>
                    </a:moveTo>
                    <a:cubicBezTo>
                      <a:pt x="353" y="1"/>
                      <a:pt x="0" y="349"/>
                      <a:pt x="0" y="782"/>
                    </a:cubicBezTo>
                    <a:cubicBezTo>
                      <a:pt x="0" y="1210"/>
                      <a:pt x="353" y="1563"/>
                      <a:pt x="782" y="1563"/>
                    </a:cubicBezTo>
                    <a:cubicBezTo>
                      <a:pt x="1215" y="1563"/>
                      <a:pt x="1563" y="1210"/>
                      <a:pt x="1563" y="782"/>
                    </a:cubicBezTo>
                    <a:cubicBezTo>
                      <a:pt x="1563" y="349"/>
                      <a:pt x="1215" y="1"/>
                      <a:pt x="7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13"/>
            <p:cNvSpPr/>
            <p:nvPr/>
          </p:nvSpPr>
          <p:spPr>
            <a:xfrm>
              <a:off x="2646424" y="367064"/>
              <a:ext cx="223500" cy="223349"/>
            </a:xfrm>
            <a:custGeom>
              <a:rect b="b" l="l" r="r" t="t"/>
              <a:pathLst>
                <a:path extrusionOk="0" h="1563" w="1564">
                  <a:moveTo>
                    <a:pt x="782" y="228"/>
                  </a:moveTo>
                  <a:cubicBezTo>
                    <a:pt x="1089" y="228"/>
                    <a:pt x="1336" y="475"/>
                    <a:pt x="1336" y="782"/>
                  </a:cubicBezTo>
                  <a:cubicBezTo>
                    <a:pt x="1336" y="1085"/>
                    <a:pt x="1089" y="1335"/>
                    <a:pt x="782" y="1335"/>
                  </a:cubicBezTo>
                  <a:cubicBezTo>
                    <a:pt x="478" y="1335"/>
                    <a:pt x="228" y="1085"/>
                    <a:pt x="228" y="782"/>
                  </a:cubicBezTo>
                  <a:cubicBezTo>
                    <a:pt x="228" y="475"/>
                    <a:pt x="478" y="228"/>
                    <a:pt x="782" y="228"/>
                  </a:cubicBezTo>
                  <a:close/>
                  <a:moveTo>
                    <a:pt x="782" y="1"/>
                  </a:moveTo>
                  <a:cubicBezTo>
                    <a:pt x="353" y="1"/>
                    <a:pt x="0" y="349"/>
                    <a:pt x="0" y="782"/>
                  </a:cubicBezTo>
                  <a:cubicBezTo>
                    <a:pt x="0" y="1210"/>
                    <a:pt x="353" y="1563"/>
                    <a:pt x="782" y="1563"/>
                  </a:cubicBezTo>
                  <a:cubicBezTo>
                    <a:pt x="1215" y="1563"/>
                    <a:pt x="1563" y="1210"/>
                    <a:pt x="1563" y="782"/>
                  </a:cubicBezTo>
                  <a:cubicBezTo>
                    <a:pt x="1563" y="349"/>
                    <a:pt x="1215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537409" y="649112"/>
              <a:ext cx="76081" cy="76249"/>
            </a:xfrm>
            <a:custGeom>
              <a:rect b="b" l="l" r="r" t="t"/>
              <a:pathLst>
                <a:path extrusionOk="0" h="457" w="456">
                  <a:moveTo>
                    <a:pt x="228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3"/>
                    <a:pt x="103" y="456"/>
                    <a:pt x="228" y="456"/>
                  </a:cubicBezTo>
                  <a:cubicBezTo>
                    <a:pt x="353" y="456"/>
                    <a:pt x="456" y="353"/>
                    <a:pt x="456" y="229"/>
                  </a:cubicBezTo>
                  <a:cubicBezTo>
                    <a:pt x="456" y="103"/>
                    <a:pt x="353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713524" y="860714"/>
              <a:ext cx="223500" cy="223349"/>
            </a:xfrm>
            <a:custGeom>
              <a:rect b="b" l="l" r="r" t="t"/>
              <a:pathLst>
                <a:path extrusionOk="0" h="1563" w="1564">
                  <a:moveTo>
                    <a:pt x="782" y="228"/>
                  </a:moveTo>
                  <a:cubicBezTo>
                    <a:pt x="1089" y="228"/>
                    <a:pt x="1336" y="475"/>
                    <a:pt x="1336" y="782"/>
                  </a:cubicBezTo>
                  <a:cubicBezTo>
                    <a:pt x="1336" y="1085"/>
                    <a:pt x="1089" y="1335"/>
                    <a:pt x="782" y="1335"/>
                  </a:cubicBezTo>
                  <a:cubicBezTo>
                    <a:pt x="478" y="1335"/>
                    <a:pt x="228" y="1085"/>
                    <a:pt x="228" y="782"/>
                  </a:cubicBezTo>
                  <a:cubicBezTo>
                    <a:pt x="228" y="475"/>
                    <a:pt x="478" y="228"/>
                    <a:pt x="782" y="228"/>
                  </a:cubicBezTo>
                  <a:close/>
                  <a:moveTo>
                    <a:pt x="782" y="1"/>
                  </a:moveTo>
                  <a:cubicBezTo>
                    <a:pt x="353" y="1"/>
                    <a:pt x="0" y="349"/>
                    <a:pt x="0" y="782"/>
                  </a:cubicBezTo>
                  <a:cubicBezTo>
                    <a:pt x="0" y="1210"/>
                    <a:pt x="353" y="1563"/>
                    <a:pt x="782" y="1563"/>
                  </a:cubicBezTo>
                  <a:cubicBezTo>
                    <a:pt x="1215" y="1563"/>
                    <a:pt x="1563" y="1210"/>
                    <a:pt x="1563" y="782"/>
                  </a:cubicBezTo>
                  <a:cubicBezTo>
                    <a:pt x="1563" y="349"/>
                    <a:pt x="1215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054274" y="3033700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1054274" y="4911595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3" type="subTitle"/>
          </p:nvPr>
        </p:nvSpPr>
        <p:spPr>
          <a:xfrm>
            <a:off x="5000046" y="3033433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5000012" y="4911600"/>
            <a:ext cx="30897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720000"/>
            <a:ext cx="7704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1054274" y="2487400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6" type="subTitle"/>
          </p:nvPr>
        </p:nvSpPr>
        <p:spPr>
          <a:xfrm>
            <a:off x="1054274" y="4365295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7" type="subTitle"/>
          </p:nvPr>
        </p:nvSpPr>
        <p:spPr>
          <a:xfrm>
            <a:off x="5000046" y="2487133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5000012" y="4365300"/>
            <a:ext cx="3089700" cy="859500"/>
          </a:xfrm>
          <a:prstGeom prst="rect">
            <a:avLst/>
          </a:prstGeom>
        </p:spPr>
        <p:txBody>
          <a:bodyPr anchorCtr="0" anchor="b" bIns="0" lIns="91425" spcFirstLastPara="1" rIns="91425" wrap="square" tIns="2743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jp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54.jpg"/><Relationship Id="rId7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hyperlink" Target="https://www.youtube.com/watch?v=j1Gb43EIe5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o4lF5xSh384" TargetMode="External"/><Relationship Id="rId9" Type="http://schemas.openxmlformats.org/officeDocument/2006/relationships/hyperlink" Target="https://www.youtube.com/watch?v=xxAXv3priaI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hyperlink" Target="https://www.youtube.com/watch?v=B0rroJdIvw0" TargetMode="External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358588"/>
            <a:ext cx="9144000" cy="61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1665900" y="1622500"/>
            <a:ext cx="58122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FFF2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COVID-19  COMPASS </a:t>
            </a:r>
            <a:endParaRPr b="1" sz="4500">
              <a:solidFill>
                <a:srgbClr val="FFF2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1252276" y="2467433"/>
            <a:ext cx="2575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프로젝트 개요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2077780" y="24674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개요 </a:t>
            </a:r>
            <a:endParaRPr b="1" i="0" sz="3200" u="none" cap="none" strike="noStrik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3827480" y="32882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r>
              <a:rPr lang="ko" sz="24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i="0" sz="2400" u="none" cap="none" strike="noStrik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</a:t>
            </a:r>
            <a:r>
              <a:rPr b="1" lang="ko" sz="2000"/>
              <a:t>프로젝트 개요 - 개발환경</a:t>
            </a:r>
            <a:endParaRPr b="1" sz="2000"/>
          </a:p>
        </p:txBody>
      </p:sp>
      <p:sp>
        <p:nvSpPr>
          <p:cNvPr id="186" name="Google Shape;186;p24"/>
          <p:cNvSpPr txBox="1"/>
          <p:nvPr/>
        </p:nvSpPr>
        <p:spPr>
          <a:xfrm>
            <a:off x="1269875" y="10135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TOOLS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13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24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411700"/>
                <a:gridCol w="1411700"/>
                <a:gridCol w="14117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chemeClr val="lt1"/>
                          </a:solidFill>
                        </a:rPr>
                        <a:t>이름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chemeClr val="lt1"/>
                          </a:solidFill>
                        </a:rPr>
                        <a:t>버전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IDE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eclips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3.9.0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DB관리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Sql developer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17.4.1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데이터모델링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eXERD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3.x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UML모델링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StarUML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5.0.2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프로젝트 관리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maven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2.5.1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189" name="Google Shape;189;p24"/>
          <p:cNvSpPr txBox="1"/>
          <p:nvPr/>
        </p:nvSpPr>
        <p:spPr>
          <a:xfrm>
            <a:off x="5634400" y="9363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SERVER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25" y="960700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24"/>
          <p:cNvGraphicFramePr/>
          <p:nvPr/>
        </p:nvGraphicFramePr>
        <p:xfrm>
          <a:off x="490912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318300"/>
                <a:gridCol w="1318300"/>
                <a:gridCol w="146305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WAS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Tomcat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8.5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형상관리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SVN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4.0.5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동적서비스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Servlet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3.0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</a:t>
            </a:r>
            <a:r>
              <a:rPr b="1" lang="ko" sz="2000"/>
              <a:t>프로젝트 개요 - 개발환경</a:t>
            </a:r>
            <a:endParaRPr b="1" sz="2000"/>
          </a:p>
        </p:txBody>
      </p:sp>
      <p:sp>
        <p:nvSpPr>
          <p:cNvPr id="198" name="Google Shape;198;p25"/>
          <p:cNvSpPr txBox="1"/>
          <p:nvPr/>
        </p:nvSpPr>
        <p:spPr>
          <a:xfrm>
            <a:off x="1269875" y="1013533"/>
            <a:ext cx="144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LANGUAGE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25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411700"/>
                <a:gridCol w="14117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</a:tr>
              <a:tr h="93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Java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1.8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93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JSP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2.3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113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HTML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5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201" name="Google Shape;201;p25"/>
          <p:cNvSpPr txBox="1"/>
          <p:nvPr/>
        </p:nvSpPr>
        <p:spPr>
          <a:xfrm>
            <a:off x="4080975" y="1013533"/>
            <a:ext cx="175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FRAMEWORK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575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25"/>
          <p:cNvGraphicFramePr/>
          <p:nvPr/>
        </p:nvGraphicFramePr>
        <p:xfrm>
          <a:off x="350957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9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Spring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4.3.2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Sitemesh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2.4.2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113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AdminLTE Bootstrap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3.1.0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204" name="Google Shape;204;p25"/>
          <p:cNvSpPr txBox="1"/>
          <p:nvPr/>
        </p:nvSpPr>
        <p:spPr>
          <a:xfrm>
            <a:off x="6947575" y="1013533"/>
            <a:ext cx="14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DB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6363875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Oracle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11g XE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06" name="Google Shape;206;p25"/>
          <p:cNvSpPr txBox="1"/>
          <p:nvPr/>
        </p:nvSpPr>
        <p:spPr>
          <a:xfrm>
            <a:off x="6947575" y="3422933"/>
            <a:ext cx="14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ORM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207" name="Google Shape;207;p25"/>
          <p:cNvGraphicFramePr/>
          <p:nvPr/>
        </p:nvGraphicFramePr>
        <p:xfrm>
          <a:off x="6378375" y="41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318300"/>
                <a:gridCol w="1318300"/>
              </a:tblGrid>
              <a:tr h="71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>
                          <a:solidFill>
                            <a:srgbClr val="FFFFFF"/>
                          </a:solidFill>
                        </a:rPr>
                        <a:t>이름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73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Mybatis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3.5.0</a:t>
                      </a:r>
                      <a:endParaRPr sz="1900"/>
                    </a:p>
                  </a:txBody>
                  <a:tcPr marT="121900" marB="12190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75" y="1078533"/>
            <a:ext cx="514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375" y="3410733"/>
            <a:ext cx="51435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</a:t>
            </a:r>
            <a:r>
              <a:rPr b="1" lang="ko" sz="2000"/>
              <a:t>프로젝트 개요 - 개발환경</a:t>
            </a:r>
            <a:endParaRPr b="1" sz="2000"/>
          </a:p>
        </p:txBody>
      </p:sp>
      <p:sp>
        <p:nvSpPr>
          <p:cNvPr id="216" name="Google Shape;216;p26"/>
          <p:cNvSpPr txBox="1"/>
          <p:nvPr/>
        </p:nvSpPr>
        <p:spPr>
          <a:xfrm>
            <a:off x="1269875" y="1013533"/>
            <a:ext cx="294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Impact"/>
                <a:ea typeface="Impact"/>
                <a:cs typeface="Impact"/>
                <a:sym typeface="Impact"/>
              </a:rPr>
              <a:t>API 및 라이브러리</a:t>
            </a:r>
            <a:endParaRPr b="1"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1013533"/>
            <a:ext cx="514350" cy="41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26"/>
          <p:cNvGraphicFramePr/>
          <p:nvPr/>
        </p:nvGraphicFramePr>
        <p:xfrm>
          <a:off x="544600" y="181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4074725"/>
                <a:gridCol w="4074725"/>
              </a:tblGrid>
              <a:tr h="66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FFFFFF"/>
                          </a:solidFill>
                        </a:rPr>
                        <a:t>구분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FFFFFF"/>
                          </a:solidFill>
                        </a:rPr>
                        <a:t>용도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1425" marL="91425" anchor="ctr">
                    <a:solidFill>
                      <a:schemeClr val="accent5"/>
                    </a:solidFill>
                  </a:tcPr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카카오 주소 API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위치 찾기, 주소 검색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CoolSMS API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문자메시지 전송 및 인증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POI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로그 관리 및 백업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Chart js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통계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QR js</a:t>
                      </a:r>
                      <a:endParaRPr sz="1900"/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QR 생성</a:t>
                      </a:r>
                      <a:endParaRPr sz="1900"/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1252276" y="2467433"/>
            <a:ext cx="2575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프로젝트 개요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/>
          <p:nvPr/>
        </p:nvSpPr>
        <p:spPr>
          <a:xfrm>
            <a:off x="2077780" y="24674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2.   프로젝트 개요 </a:t>
            </a:r>
            <a:endParaRPr b="1" i="0" sz="32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3827480" y="32882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시스템 구조 </a:t>
            </a:r>
            <a:endParaRPr i="0" sz="24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50" y="1572333"/>
            <a:ext cx="7098773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2"/>
                </a:solidFill>
              </a:rPr>
              <a:t>2.   </a:t>
            </a:r>
            <a:r>
              <a:rPr b="1" lang="ko" sz="2000">
                <a:solidFill>
                  <a:schemeClr val="accent2"/>
                </a:solidFill>
              </a:rPr>
              <a:t>프로젝트 개요 - 시스템 구조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13050" y="2022400"/>
            <a:ext cx="156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latin typeface="Impact"/>
                <a:ea typeface="Impact"/>
                <a:cs typeface="Impact"/>
                <a:sym typeface="Impact"/>
              </a:rPr>
              <a:t>관리자</a:t>
            </a:r>
            <a:endParaRPr b="1" sz="2000" u="sng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관리자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313050" y="3120600"/>
            <a:ext cx="1665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latin typeface="Impact"/>
                <a:ea typeface="Impact"/>
                <a:cs typeface="Impact"/>
                <a:sym typeface="Impact"/>
              </a:rPr>
              <a:t>사용자</a:t>
            </a:r>
            <a:endParaRPr b="1" sz="2000" u="sng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검사소 직원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보건소 직원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생활치료센터 직원</a:t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1882950" y="3781400"/>
            <a:ext cx="196500" cy="2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>
            <a:off x="1252266" y="2467433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수행 절차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2091455" y="24674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3.   수행절차</a:t>
            </a:r>
            <a:endParaRPr b="1" i="0" sz="32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3.   수행 절차</a:t>
            </a:r>
            <a:endParaRPr b="1" sz="2000"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1877850" y="4565500"/>
            <a:ext cx="196500" cy="2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1" name="Google Shape;251;p30"/>
          <p:cNvGraphicFramePr/>
          <p:nvPr/>
        </p:nvGraphicFramePr>
        <p:xfrm>
          <a:off x="0" y="7595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{3FCE4E9A-37DF-4134-943E-034C507E634A}</a:tableStyleId>
              </a:tblPr>
              <a:tblGrid>
                <a:gridCol w="1508675"/>
                <a:gridCol w="1938625"/>
                <a:gridCol w="5696700"/>
              </a:tblGrid>
              <a:tr h="4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주요일정</a:t>
                      </a:r>
                      <a:endParaRPr b="1" sz="1500"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121900" marB="121900" marR="91425" marL="91425"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일정내용</a:t>
                      </a:r>
                      <a:endParaRPr b="1" sz="1500"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121900" marB="121900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</a:tr>
              <a:tr h="38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팀구성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12월 10일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팀 구성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선정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(~12/17)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 12월 13일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선정 회의 진행 및 프로젝트 기획안 제출(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~12월 17일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주제 확정 및 최종기획안 제출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설계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(~12/31)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~12월 31일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설계 산출물 작성 및 보고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(서식 준수)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2022년 01월 07일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착수 발표 진행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(각 팀별 프레젠테이션 자료)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구현 기간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(~02/04)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~02월 04일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기 설계 산출물에 따른 개발 로직 구현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383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1월 21일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진행 보고 및 중간 테스트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테스트 및 배포 기간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~02월 12일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테스트, 최종 발표 자료 준비 및 리허설, 시연 서버로의 배포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536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02월 17일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프로젝트 최종발표일(프로젝트 진행 과정 설명 및 산출물 소개와 시연)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  <a:tr h="1456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공통 참고 사항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1. </a:t>
                      </a: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모든 산출물의 서식은 공통 양식을 준수.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2. 모든 산출물은 SVN 서버를 통해 형상관리하며, 매일 동기화 작업을 진행함.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3. 레드마인으로 프로젝트 전체 공정을 관리함.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4. 프로젝트 구성원 개인은 매일의 프로젝트 일지를 보고함.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5. 각 PL은 매주 금요일 퇴근 전 프로젝트 주간 일지를 보고함.</a:t>
                      </a:r>
                      <a:endParaRPr sz="10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1252276" y="2467433"/>
            <a:ext cx="2575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프로젝트 개요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/>
          <p:nvPr/>
        </p:nvSpPr>
        <p:spPr>
          <a:xfrm>
            <a:off x="2077780" y="24674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4.   산출물</a:t>
            </a: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b="1" i="0" sz="32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3827480" y="32882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DB 구조 및 기능</a:t>
            </a:r>
            <a:r>
              <a:rPr lang="ko"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i="0" sz="24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4.    산출물 - DB</a:t>
            </a:r>
            <a:endParaRPr b="1" sz="2000"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" y="669600"/>
            <a:ext cx="9143999" cy="618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1848900" y="737475"/>
            <a:ext cx="4104300" cy="15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1158050" y="2021025"/>
            <a:ext cx="3713100" cy="276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1744425" y="4192600"/>
            <a:ext cx="4674600" cy="16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266875" y="976275"/>
            <a:ext cx="1776000" cy="488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1222075" y="5640300"/>
            <a:ext cx="6216300" cy="10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953200" y="1182025"/>
            <a:ext cx="2268600" cy="24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2768375" y="0"/>
            <a:ext cx="6375600" cy="6858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9523" y="971500"/>
            <a:ext cx="18786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 </a:t>
            </a:r>
            <a:r>
              <a:rPr b="1" i="0" lang="ko" sz="2800" u="none" cap="none" strike="noStrik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목     차</a:t>
            </a:r>
            <a:endParaRPr b="1" i="0" sz="2800" u="none" cap="none" strike="noStrike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627750" y="1306375"/>
            <a:ext cx="2427000" cy="3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bas Neue"/>
              <a:buAutoNum type="arabicPeriod"/>
            </a:pPr>
            <a:r>
              <a:rPr b="1" i="0" lang="ko" sz="1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팀 소개</a:t>
            </a:r>
            <a:br>
              <a:rPr b="1" i="0" lang="ko" sz="1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endParaRPr b="1" i="0" sz="16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bas Neue"/>
              <a:buAutoNum type="arabicPeriod"/>
            </a:pPr>
            <a:r>
              <a:rPr b="1" i="0" lang="ko" sz="1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프로젝트 개요</a:t>
            </a:r>
            <a:br>
              <a:rPr b="1" i="0" lang="ko" sz="1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endParaRPr b="1" i="0" sz="16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bas Neue"/>
              <a:buAutoNum type="arabicPeriod"/>
            </a:pPr>
            <a:r>
              <a:rPr b="1" i="0" lang="ko" sz="16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수행 절차</a:t>
            </a:r>
            <a:endParaRPr b="1" i="0" sz="16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bas Neue"/>
              <a:buAutoNum type="arabicPeriod"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산출물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bas Neue"/>
              <a:buAutoNum type="arabicPeriod"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화면 설계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>
            <a:off x="2384825" y="5463428"/>
            <a:ext cx="1196400" cy="446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2384825" y="1384100"/>
            <a:ext cx="1515300" cy="446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2384825" y="3402878"/>
            <a:ext cx="1196400" cy="446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2384825" y="2403928"/>
            <a:ext cx="1196400" cy="446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2384825" y="4472078"/>
            <a:ext cx="1515300" cy="446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4.    산출물 - </a:t>
            </a:r>
            <a:r>
              <a:rPr b="1" lang="ko" sz="2000"/>
              <a:t>기능</a:t>
            </a:r>
            <a:r>
              <a:rPr b="1" lang="ko" sz="2000"/>
              <a:t> </a:t>
            </a:r>
            <a:endParaRPr b="1" sz="2000"/>
          </a:p>
        </p:txBody>
      </p:sp>
      <p:sp>
        <p:nvSpPr>
          <p:cNvPr id="282" name="Google Shape;282;p33"/>
          <p:cNvSpPr txBox="1"/>
          <p:nvPr/>
        </p:nvSpPr>
        <p:spPr>
          <a:xfrm>
            <a:off x="2384825" y="1360850"/>
            <a:ext cx="1781700" cy="49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문진표 작성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5144375" y="5463433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증명서 발급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384825" y="5463433"/>
            <a:ext cx="1781700" cy="492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통계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144375" y="3423767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직원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384825" y="2403925"/>
            <a:ext cx="1781700" cy="492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시료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2384825" y="3385300"/>
            <a:ext cx="1781700" cy="492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병상 신청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5144375" y="44436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게시판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5144375" y="1384100"/>
            <a:ext cx="17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로그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5144375" y="2403933"/>
            <a:ext cx="13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QR 코드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2384825" y="4443600"/>
            <a:ext cx="1781700" cy="492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확진자 관리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75" y="1243900"/>
            <a:ext cx="458175" cy="6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725" y="2351875"/>
            <a:ext cx="575600" cy="5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625" y="3363988"/>
            <a:ext cx="6858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813" y="4428425"/>
            <a:ext cx="7334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2838" y="5502375"/>
            <a:ext cx="533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2098280" y="248107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.   화면 설계</a:t>
            </a:r>
            <a:endParaRPr b="1" sz="3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비회원</a:t>
            </a:r>
            <a:endParaRPr b="1" sz="20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400" y="872800"/>
            <a:ext cx="6326201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일반통계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8463700" y="3546975"/>
            <a:ext cx="449400" cy="2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030" y="3638190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비회원</a:t>
            </a:r>
            <a:endParaRPr b="1" sz="2000"/>
          </a:p>
        </p:txBody>
      </p:sp>
      <p:sp>
        <p:nvSpPr>
          <p:cNvPr id="318" name="Google Shape;318;p36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상세통계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20" name="Google Shape;320;p36"/>
          <p:cNvGrpSpPr/>
          <p:nvPr/>
        </p:nvGrpSpPr>
        <p:grpSpPr>
          <a:xfrm>
            <a:off x="4438750" y="1003311"/>
            <a:ext cx="3793333" cy="5542982"/>
            <a:chOff x="2858704" y="475550"/>
            <a:chExt cx="4845852" cy="7296277"/>
          </a:xfrm>
        </p:grpSpPr>
        <p:grpSp>
          <p:nvGrpSpPr>
            <p:cNvPr id="321" name="Google Shape;321;p36"/>
            <p:cNvGrpSpPr/>
            <p:nvPr/>
          </p:nvGrpSpPr>
          <p:grpSpPr>
            <a:xfrm>
              <a:off x="2858704" y="4268925"/>
              <a:ext cx="4845852" cy="3502902"/>
              <a:chOff x="2569356" y="815967"/>
              <a:chExt cx="6507119" cy="5321133"/>
            </a:xfrm>
          </p:grpSpPr>
          <p:pic>
            <p:nvPicPr>
              <p:cNvPr id="322" name="Google Shape;322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69356" y="815967"/>
                <a:ext cx="6480002" cy="32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6475" y="4337100"/>
                <a:ext cx="648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4" name="Google Shape;32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58800" y="475550"/>
              <a:ext cx="4845650" cy="3754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비회원</a:t>
            </a:r>
            <a:endParaRPr b="1" sz="2000"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400" y="872800"/>
            <a:ext cx="6326201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305650" y="13452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코로나 일반통계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2708975" y="4064550"/>
            <a:ext cx="579000" cy="30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1305" y="4198315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비회원</a:t>
            </a:r>
            <a:endParaRPr b="1" sz="2000"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926" y="888533"/>
            <a:ext cx="6242775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문진표 작성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개인정보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538600" y="5597850"/>
            <a:ext cx="449400" cy="17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6993" y="5659315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비회원</a:t>
            </a:r>
            <a:endParaRPr b="1" sz="2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400" y="872800"/>
            <a:ext cx="6334999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비회원 메인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문진표 작성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개인정보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       증상 입력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검사소</a:t>
            </a:r>
            <a:endParaRPr b="1" sz="2000"/>
          </a:p>
        </p:txBody>
      </p:sp>
      <p:sp>
        <p:nvSpPr>
          <p:cNvPr id="356" name="Google Shape;356;p40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478376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/>
          <p:nvPr/>
        </p:nvSpPr>
        <p:spPr>
          <a:xfrm>
            <a:off x="7898125" y="3282175"/>
            <a:ext cx="912000" cy="25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 b="0" l="-7390" r="7389" t="0"/>
          <a:stretch/>
        </p:blipFill>
        <p:spPr>
          <a:xfrm>
            <a:off x="8502055" y="3371790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검사소</a:t>
            </a:r>
            <a:endParaRPr b="1" sz="2000"/>
          </a:p>
        </p:txBody>
      </p:sp>
      <p:sp>
        <p:nvSpPr>
          <p:cNvPr id="365" name="Google Shape;365;p41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25" y="813012"/>
            <a:ext cx="648000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검사소</a:t>
            </a:r>
            <a:endParaRPr b="1" sz="2000"/>
          </a:p>
        </p:txBody>
      </p:sp>
      <p:sp>
        <p:nvSpPr>
          <p:cNvPr id="372" name="Google Shape;372;p42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피검자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805" y="916433"/>
            <a:ext cx="6548400" cy="5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/>
          <p:nvPr/>
        </p:nvSpPr>
        <p:spPr>
          <a:xfrm>
            <a:off x="2335150" y="1721825"/>
            <a:ext cx="1272900" cy="2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3631825" y="2141350"/>
            <a:ext cx="500100" cy="326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2191441" y="2482058"/>
            <a:ext cx="22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Bebas Neue"/>
              <a:buAutoNum type="arabicPeriod"/>
            </a:pPr>
            <a:r>
              <a:rPr b="1" i="0" lang="ko" sz="3200" u="none" cap="none" strike="noStrik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팀 소개</a:t>
            </a:r>
            <a:endParaRPr b="1" i="0" sz="32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검사소</a:t>
            </a:r>
            <a:endParaRPr b="1" sz="2000"/>
          </a:p>
        </p:txBody>
      </p:sp>
      <p:sp>
        <p:nvSpPr>
          <p:cNvPr id="381" name="Google Shape;381;p43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피검자 상세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      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QR 조회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0" y="983925"/>
            <a:ext cx="6339802" cy="4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/>
          <p:nvPr/>
        </p:nvSpPr>
        <p:spPr>
          <a:xfrm>
            <a:off x="3934950" y="2358425"/>
            <a:ext cx="449400" cy="2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430" y="2483815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검사소</a:t>
            </a:r>
            <a:endParaRPr b="1" sz="2000"/>
          </a:p>
        </p:txBody>
      </p:sp>
      <p:sp>
        <p:nvSpPr>
          <p:cNvPr id="390" name="Google Shape;390;p44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시료 요청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1" name="Google Shape;3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624" y="986333"/>
            <a:ext cx="6505199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>
            <a:off x="2463500" y="2116800"/>
            <a:ext cx="12261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3820475" y="2311150"/>
            <a:ext cx="198000" cy="3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검사소</a:t>
            </a:r>
            <a:endParaRPr b="1" sz="2000"/>
          </a:p>
        </p:txBody>
      </p:sp>
      <p:sp>
        <p:nvSpPr>
          <p:cNvPr id="399" name="Google Shape;399;p45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검사소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결과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1" cy="5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/>
          <p:nvPr/>
        </p:nvSpPr>
        <p:spPr>
          <a:xfrm>
            <a:off x="2556425" y="2320600"/>
            <a:ext cx="1113000" cy="26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3914825" y="2113050"/>
            <a:ext cx="481200" cy="337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보건소</a:t>
            </a:r>
            <a:endParaRPr b="1" sz="2000"/>
          </a:p>
        </p:txBody>
      </p:sp>
      <p:sp>
        <p:nvSpPr>
          <p:cNvPr id="408" name="Google Shape;408;p46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보건소</a:t>
            </a:r>
            <a:endParaRPr b="1" sz="2000"/>
          </a:p>
        </p:txBody>
      </p:sp>
      <p:sp>
        <p:nvSpPr>
          <p:cNvPr id="415" name="Google Shape;415;p47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요청 시료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17" y="967133"/>
            <a:ext cx="6505200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/>
          <p:nvPr/>
        </p:nvSpPr>
        <p:spPr>
          <a:xfrm>
            <a:off x="2409325" y="1776300"/>
            <a:ext cx="12327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3735575" y="1839500"/>
            <a:ext cx="952800" cy="28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3697850" y="2169650"/>
            <a:ext cx="311400" cy="339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보건소</a:t>
            </a:r>
            <a:endParaRPr b="1" sz="2000"/>
          </a:p>
        </p:txBody>
      </p:sp>
      <p:sp>
        <p:nvSpPr>
          <p:cNvPr id="425" name="Google Shape;425;p48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보건소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결과 조회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9" y="1069400"/>
            <a:ext cx="6505200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/>
          <p:nvPr/>
        </p:nvSpPr>
        <p:spPr>
          <a:xfrm>
            <a:off x="2368350" y="2186150"/>
            <a:ext cx="12327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병원</a:t>
            </a:r>
            <a:endParaRPr b="1" sz="2000"/>
          </a:p>
        </p:txBody>
      </p:sp>
      <p:sp>
        <p:nvSpPr>
          <p:cNvPr id="433" name="Google Shape;433;p49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</a:t>
            </a: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800" y="1006007"/>
            <a:ext cx="6505200" cy="50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병원</a:t>
            </a:r>
            <a:endParaRPr b="1" sz="2000"/>
          </a:p>
        </p:txBody>
      </p:sp>
      <p:sp>
        <p:nvSpPr>
          <p:cNvPr id="440" name="Google Shape;440;p50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진료환자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	진료요청 목록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150" y="819933"/>
            <a:ext cx="6505201" cy="5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0"/>
          <p:cNvSpPr/>
          <p:nvPr/>
        </p:nvSpPr>
        <p:spPr>
          <a:xfrm>
            <a:off x="3662425" y="2089575"/>
            <a:ext cx="5121300" cy="2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34" y="2680865"/>
            <a:ext cx="3635239" cy="280872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450" y="2680875"/>
            <a:ext cx="4420248" cy="338562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50"/>
          <p:cNvSpPr/>
          <p:nvPr/>
        </p:nvSpPr>
        <p:spPr>
          <a:xfrm>
            <a:off x="2911625" y="5024825"/>
            <a:ext cx="306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313" y="3768450"/>
            <a:ext cx="3177524" cy="22026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50"/>
          <p:cNvSpPr/>
          <p:nvPr/>
        </p:nvSpPr>
        <p:spPr>
          <a:xfrm>
            <a:off x="8477125" y="3533375"/>
            <a:ext cx="306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2388875" y="1503875"/>
            <a:ext cx="1246200" cy="2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5805" y="2162765"/>
            <a:ext cx="369571" cy="3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1630" y="5120040"/>
            <a:ext cx="369571" cy="3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66118" y="3629240"/>
            <a:ext cx="369571" cy="369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0"/>
          <p:cNvCxnSpPr>
            <a:stCxn id="442" idx="2"/>
            <a:endCxn id="443" idx="0"/>
          </p:cNvCxnSpPr>
          <p:nvPr/>
        </p:nvCxnSpPr>
        <p:spPr>
          <a:xfrm rot="5400000">
            <a:off x="4102375" y="560175"/>
            <a:ext cx="332400" cy="39090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50"/>
          <p:cNvCxnSpPr>
            <a:stCxn id="445" idx="0"/>
          </p:cNvCxnSpPr>
          <p:nvPr/>
        </p:nvCxnSpPr>
        <p:spPr>
          <a:xfrm rot="-5400000">
            <a:off x="3447425" y="3869825"/>
            <a:ext cx="772500" cy="1537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0"/>
          <p:cNvCxnSpPr>
            <a:stCxn id="447" idx="2"/>
            <a:endCxn id="446" idx="3"/>
          </p:cNvCxnSpPr>
          <p:nvPr/>
        </p:nvCxnSpPr>
        <p:spPr>
          <a:xfrm rot="5400000">
            <a:off x="7627675" y="3867125"/>
            <a:ext cx="1186800" cy="818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병원</a:t>
            </a:r>
            <a:endParaRPr b="1" sz="2000"/>
          </a:p>
        </p:txBody>
      </p:sp>
      <p:sp>
        <p:nvSpPr>
          <p:cNvPr id="460" name="Google Shape;460;p51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입원환자 조회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1"/>
          <p:cNvSpPr/>
          <p:nvPr/>
        </p:nvSpPr>
        <p:spPr>
          <a:xfrm>
            <a:off x="2518625" y="2022300"/>
            <a:ext cx="12327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공지사항</a:t>
            </a:r>
            <a:endParaRPr b="1" sz="2000"/>
          </a:p>
        </p:txBody>
      </p:sp>
      <p:sp>
        <p:nvSpPr>
          <p:cNvPr id="468" name="Google Shape;468;p52"/>
          <p:cNvSpPr txBox="1"/>
          <p:nvPr/>
        </p:nvSpPr>
        <p:spPr>
          <a:xfrm>
            <a:off x="305650" y="1345200"/>
            <a:ext cx="20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</a:t>
            </a:r>
            <a:endParaRPr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2" cy="50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 rotWithShape="1">
          <a:blip r:embed="rId4">
            <a:alphaModFix/>
          </a:blip>
          <a:srcRect b="77385" l="21377" r="71398" t="17796"/>
          <a:stretch/>
        </p:blipFill>
        <p:spPr>
          <a:xfrm>
            <a:off x="3934825" y="1805500"/>
            <a:ext cx="469899" cy="250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/>
          <p:nvPr/>
        </p:nvSpPr>
        <p:spPr>
          <a:xfrm>
            <a:off x="2593775" y="3374675"/>
            <a:ext cx="12327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3941652" y="1805475"/>
            <a:ext cx="4293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8355" y="1923690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b="1" lang="ko" sz="2000">
                <a:solidFill>
                  <a:schemeClr val="accent2"/>
                </a:solidFill>
              </a:rPr>
              <a:t>팀 소개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17667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이희현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(PL)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" name="Google Shape;103;p17"/>
          <p:cNvSpPr txBox="1"/>
          <p:nvPr>
            <p:ph idx="4294967295" type="subTitle"/>
          </p:nvPr>
        </p:nvSpPr>
        <p:spPr>
          <a:xfrm>
            <a:off x="176674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병원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게시판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04;p17"/>
          <p:cNvSpPr txBox="1"/>
          <p:nvPr>
            <p:ph idx="4294967295" type="subTitle"/>
          </p:nvPr>
        </p:nvSpPr>
        <p:spPr>
          <a:xfrm>
            <a:off x="51605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하기재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(TA)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p17"/>
          <p:cNvSpPr txBox="1"/>
          <p:nvPr>
            <p:ph idx="4294967295" type="subTitle"/>
          </p:nvPr>
        </p:nvSpPr>
        <p:spPr>
          <a:xfrm>
            <a:off x="52851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API 적용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로그인 처리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시료관리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피검자 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3" y="847283"/>
            <a:ext cx="1256576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889" y="847283"/>
            <a:ext cx="1260000" cy="1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5.   화면 설계 - 공지사항</a:t>
            </a:r>
            <a:endParaRPr b="1" sz="2000"/>
          </a:p>
        </p:txBody>
      </p:sp>
      <p:sp>
        <p:nvSpPr>
          <p:cNvPr id="479" name="Google Shape;479;p53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 등록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480001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공지사항</a:t>
            </a:r>
            <a:endParaRPr b="1" sz="2000"/>
          </a:p>
        </p:txBody>
      </p:sp>
      <p:sp>
        <p:nvSpPr>
          <p:cNvPr id="486" name="Google Shape;486;p54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병원 직원 메인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공지사항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7" name="Google Shape;4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3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공통</a:t>
            </a:r>
            <a:endParaRPr b="1" sz="2000"/>
          </a:p>
        </p:txBody>
      </p:sp>
      <p:sp>
        <p:nvSpPr>
          <p:cNvPr id="493" name="Google Shape;493;p55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직원 공통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내 정보 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8" cy="5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/>
          <p:nvPr/>
        </p:nvSpPr>
        <p:spPr>
          <a:xfrm>
            <a:off x="2559150" y="5399400"/>
            <a:ext cx="12258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5"/>
          <p:cNvSpPr/>
          <p:nvPr/>
        </p:nvSpPr>
        <p:spPr>
          <a:xfrm>
            <a:off x="6789475" y="3960250"/>
            <a:ext cx="7374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330" y="4157315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공통 </a:t>
            </a:r>
            <a:endParaRPr b="1" sz="2000"/>
          </a:p>
        </p:txBody>
      </p:sp>
      <p:sp>
        <p:nvSpPr>
          <p:cNvPr id="503" name="Google Shape;503;p56"/>
          <p:cNvSpPr txBox="1"/>
          <p:nvPr/>
        </p:nvSpPr>
        <p:spPr>
          <a:xfrm>
            <a:off x="305650" y="1345200"/>
            <a:ext cx="202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직원 공통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내 정보 </a:t>
            </a: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조회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내 정보 수정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00" y="954733"/>
            <a:ext cx="6435924" cy="5361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기관 대표회원 </a:t>
            </a:r>
            <a:endParaRPr b="1" sz="2000"/>
          </a:p>
        </p:txBody>
      </p:sp>
      <p:sp>
        <p:nvSpPr>
          <p:cNvPr id="510" name="Google Shape;510;p57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기관 대표 회원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직원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1" name="Google Shape;5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24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7"/>
          <p:cNvSpPr/>
          <p:nvPr/>
        </p:nvSpPr>
        <p:spPr>
          <a:xfrm>
            <a:off x="2518275" y="4091800"/>
            <a:ext cx="1219200" cy="3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7"/>
          <p:cNvSpPr/>
          <p:nvPr/>
        </p:nvSpPr>
        <p:spPr>
          <a:xfrm>
            <a:off x="3872775" y="1822250"/>
            <a:ext cx="4368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1055" y="1899040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</a:t>
            </a:r>
            <a:r>
              <a:rPr b="1" lang="ko" sz="2000"/>
              <a:t>기관 대표회원</a:t>
            </a:r>
            <a:endParaRPr b="1" sz="2000"/>
          </a:p>
        </p:txBody>
      </p:sp>
      <p:sp>
        <p:nvSpPr>
          <p:cNvPr id="520" name="Google Shape;520;p58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기관 대표 회원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직원 등록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1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8"/>
          <p:cNvSpPr/>
          <p:nvPr/>
        </p:nvSpPr>
        <p:spPr>
          <a:xfrm>
            <a:off x="3866725" y="1803550"/>
            <a:ext cx="476700" cy="2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4861025" y="2348375"/>
            <a:ext cx="4052100" cy="29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58"/>
          <p:cNvCxnSpPr>
            <a:stCxn id="522" idx="3"/>
            <a:endCxn id="523" idx="1"/>
          </p:cNvCxnSpPr>
          <p:nvPr/>
        </p:nvCxnSpPr>
        <p:spPr>
          <a:xfrm>
            <a:off x="4343425" y="1926100"/>
            <a:ext cx="517500" cy="1920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관리자</a:t>
            </a:r>
            <a:endParaRPr b="1" sz="2000"/>
          </a:p>
        </p:txBody>
      </p:sp>
      <p:sp>
        <p:nvSpPr>
          <p:cNvPr id="530" name="Google Shape;530;p59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기관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49" cy="52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/>
          <p:nvPr/>
        </p:nvSpPr>
        <p:spPr>
          <a:xfrm>
            <a:off x="2531925" y="2797925"/>
            <a:ext cx="12258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9"/>
          <p:cNvSpPr/>
          <p:nvPr/>
        </p:nvSpPr>
        <p:spPr>
          <a:xfrm>
            <a:off x="3893250" y="1842750"/>
            <a:ext cx="4368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530" y="1951040"/>
            <a:ext cx="369571" cy="36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5</a:t>
            </a:r>
            <a:r>
              <a:rPr b="1" lang="ko" sz="2000"/>
              <a:t>.   화면 설계 - 관리자</a:t>
            </a:r>
            <a:endParaRPr b="1" sz="2000"/>
          </a:p>
        </p:txBody>
      </p:sp>
      <p:sp>
        <p:nvSpPr>
          <p:cNvPr id="540" name="Google Shape;540;p60"/>
          <p:cNvSpPr txBox="1"/>
          <p:nvPr/>
        </p:nvSpPr>
        <p:spPr>
          <a:xfrm>
            <a:off x="305650" y="1345200"/>
            <a:ext cx="202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기관 관리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Bebas Neue"/>
                <a:ea typeface="Bebas Neue"/>
                <a:cs typeface="Bebas Neue"/>
                <a:sym typeface="Bebas Neue"/>
              </a:rPr>
              <a:t>              </a:t>
            </a:r>
            <a:endParaRPr b="1" sz="16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1" name="Google Shape;5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872800"/>
            <a:ext cx="6504050" cy="531776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0"/>
          <p:cNvSpPr/>
          <p:nvPr/>
        </p:nvSpPr>
        <p:spPr>
          <a:xfrm>
            <a:off x="3887150" y="1776300"/>
            <a:ext cx="463200" cy="23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0"/>
          <p:cNvSpPr/>
          <p:nvPr/>
        </p:nvSpPr>
        <p:spPr>
          <a:xfrm>
            <a:off x="4547750" y="1292775"/>
            <a:ext cx="4024800" cy="48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4" name="Google Shape;544;p60"/>
          <p:cNvCxnSpPr>
            <a:endCxn id="543" idx="1"/>
          </p:cNvCxnSpPr>
          <p:nvPr/>
        </p:nvCxnSpPr>
        <p:spPr>
          <a:xfrm flipH="1" rot="-5400000">
            <a:off x="3483800" y="2649825"/>
            <a:ext cx="1698900" cy="429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1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494189"/>
            <a:ext cx="9143999" cy="5789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0" name="Google Shape;550;p61"/>
          <p:cNvSpPr/>
          <p:nvPr/>
        </p:nvSpPr>
        <p:spPr>
          <a:xfrm>
            <a:off x="3317475" y="1766175"/>
            <a:ext cx="2603400" cy="117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감사합니다.</a:t>
            </a:r>
            <a:endParaRPr b="1"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175" y="921300"/>
            <a:ext cx="1517750" cy="20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ko" sz="2000"/>
              <a:t>팀 소개</a:t>
            </a:r>
            <a:endParaRPr b="1" sz="2000"/>
          </a:p>
        </p:txBody>
      </p:sp>
      <p:sp>
        <p:nvSpPr>
          <p:cNvPr id="115" name="Google Shape;115;p18"/>
          <p:cNvSpPr txBox="1"/>
          <p:nvPr>
            <p:ph idx="4294967295" type="subTitle"/>
          </p:nvPr>
        </p:nvSpPr>
        <p:spPr>
          <a:xfrm>
            <a:off x="49250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강 건 (AA)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6" name="Google Shape;116;p18"/>
          <p:cNvSpPr txBox="1"/>
          <p:nvPr>
            <p:ph idx="4294967295" type="subTitle"/>
          </p:nvPr>
        </p:nvSpPr>
        <p:spPr>
          <a:xfrm>
            <a:off x="4924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어플리케이션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각 기관별 통계관리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시스템 관리자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로그관리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117;p18"/>
          <p:cNvSpPr txBox="1"/>
          <p:nvPr>
            <p:ph idx="4294967295" type="subTitle"/>
          </p:nvPr>
        </p:nvSpPr>
        <p:spPr>
          <a:xfrm>
            <a:off x="3286600" y="2944950"/>
            <a:ext cx="26652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이광효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(DA)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8" name="Google Shape;118;p18"/>
          <p:cNvSpPr txBox="1"/>
          <p:nvPr>
            <p:ph idx="4294967295" type="subTitle"/>
          </p:nvPr>
        </p:nvSpPr>
        <p:spPr>
          <a:xfrm>
            <a:off x="3386975" y="3990133"/>
            <a:ext cx="19920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데이터베이스</a:t>
            </a: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병상 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보건소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재검신청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18"/>
          <p:cNvSpPr txBox="1"/>
          <p:nvPr>
            <p:ph idx="4294967295" type="subTitle"/>
          </p:nvPr>
        </p:nvSpPr>
        <p:spPr>
          <a:xfrm>
            <a:off x="6175250" y="2944967"/>
            <a:ext cx="2127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이민영</a:t>
            </a:r>
            <a:r>
              <a:rPr b="1" lang="ko" sz="2800">
                <a:latin typeface="Impact"/>
                <a:ea typeface="Impact"/>
                <a:cs typeface="Impact"/>
                <a:sym typeface="Impact"/>
              </a:rPr>
              <a:t> (UA)</a:t>
            </a:r>
            <a:endParaRPr b="1"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p18"/>
          <p:cNvSpPr txBox="1"/>
          <p:nvPr>
            <p:ph idx="4294967295" type="subTitle"/>
          </p:nvPr>
        </p:nvSpPr>
        <p:spPr>
          <a:xfrm>
            <a:off x="6299899" y="3990131"/>
            <a:ext cx="18783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화면 설계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비회원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문진표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Bebas Neue"/>
                <a:ea typeface="Bebas Neue"/>
                <a:cs typeface="Bebas Neue"/>
                <a:sym typeface="Bebas Neue"/>
              </a:rPr>
              <a:t>일반 통계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275" y="921300"/>
            <a:ext cx="1260000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2975" y="921283"/>
            <a:ext cx="1260000" cy="1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1252276" y="2467433"/>
            <a:ext cx="2575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프로젝트 개요</a:t>
            </a:r>
            <a:endParaRPr b="1"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7" y="482575"/>
            <a:ext cx="9144001" cy="605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2077780" y="24674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2.   프로젝트 개요 </a:t>
            </a:r>
            <a:endParaRPr b="1" i="0" sz="32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827480" y="3288225"/>
            <a:ext cx="345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주제 선정 및 기대효과 </a:t>
            </a:r>
            <a:endParaRPr i="0" sz="2400" u="none" cap="none" strike="noStrike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프로젝트 개요</a:t>
            </a:r>
            <a:endParaRPr b="1" sz="2000"/>
          </a:p>
        </p:txBody>
      </p:sp>
      <p:sp>
        <p:nvSpPr>
          <p:cNvPr id="137" name="Google Shape;137;p20"/>
          <p:cNvSpPr txBox="1"/>
          <p:nvPr/>
        </p:nvSpPr>
        <p:spPr>
          <a:xfrm>
            <a:off x="5046000" y="5791725"/>
            <a:ext cx="325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오미크론 확산세 우려‥"방역 체계 정비 시급" (2022.01.06/뉴스데스크/MBC)</a:t>
            </a:r>
            <a:endParaRPr sz="9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925" y="3855250"/>
            <a:ext cx="34480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9913" y="1042625"/>
            <a:ext cx="34194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006213" y="30205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7"/>
              </a:rPr>
              <a:t>"2시간 이상 기다려야"‥선별검사소마다 긴 줄 (2021.12.06/뉴스데스크/MBC)</a:t>
            </a:r>
            <a:endParaRPr sz="800"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8">
            <a:alphaModFix/>
          </a:blip>
          <a:srcRect b="0" l="0" r="0" t="32795"/>
          <a:stretch/>
        </p:blipFill>
        <p:spPr>
          <a:xfrm>
            <a:off x="570650" y="3855246"/>
            <a:ext cx="3403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70650" y="58599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9"/>
              </a:rPr>
              <a:t>보건소도 번 아웃 "숨 쉴 수 없어"‥오미크론 어쩌나 (2022.01.06/뉴스데스크/MBC)</a:t>
            </a:r>
            <a:endParaRPr sz="800"/>
          </a:p>
        </p:txBody>
      </p:sp>
      <p:sp>
        <p:nvSpPr>
          <p:cNvPr id="143" name="Google Shape;143;p20"/>
          <p:cNvSpPr txBox="1"/>
          <p:nvPr/>
        </p:nvSpPr>
        <p:spPr>
          <a:xfrm>
            <a:off x="570650" y="31453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0"/>
              </a:rPr>
              <a:t>”병원에 일일히 전화 돌려야” 체계없는 병상배정 / SBS</a:t>
            </a:r>
            <a:endParaRPr sz="9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200" y="985551"/>
            <a:ext cx="3403502" cy="190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프로젝트 개요</a:t>
            </a:r>
            <a:endParaRPr b="1" sz="2000"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12570" r="12065" t="10466"/>
          <a:stretch/>
        </p:blipFill>
        <p:spPr>
          <a:xfrm>
            <a:off x="900600" y="900925"/>
            <a:ext cx="3965199" cy="44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19059" l="0" r="0" t="47520"/>
          <a:stretch/>
        </p:blipFill>
        <p:spPr>
          <a:xfrm>
            <a:off x="805800" y="5696340"/>
            <a:ext cx="3690525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86123" l="0" r="0" t="0"/>
          <a:stretch/>
        </p:blipFill>
        <p:spPr>
          <a:xfrm>
            <a:off x="10018888" y="2177725"/>
            <a:ext cx="3666743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300" y="863632"/>
            <a:ext cx="3446438" cy="239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300" y="3350200"/>
            <a:ext cx="3266975" cy="33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66047" y="5383376"/>
            <a:ext cx="1477952" cy="1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0" y="0"/>
            <a:ext cx="9144000" cy="66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2.    프로젝트 개요</a:t>
            </a:r>
            <a:endParaRPr b="1" sz="2000"/>
          </a:p>
        </p:txBody>
      </p:sp>
      <p:sp>
        <p:nvSpPr>
          <p:cNvPr id="161" name="Google Shape;161;p22"/>
          <p:cNvSpPr txBox="1"/>
          <p:nvPr/>
        </p:nvSpPr>
        <p:spPr>
          <a:xfrm>
            <a:off x="1748850" y="1128158"/>
            <a:ext cx="294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2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88750" y="4477125"/>
            <a:ext cx="2319600" cy="71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직관적인 병상 관리 프로세스 구축</a:t>
            </a:r>
            <a:endParaRPr b="1"/>
          </a:p>
        </p:txBody>
      </p:sp>
      <p:sp>
        <p:nvSpPr>
          <p:cNvPr id="163" name="Google Shape;163;p22"/>
          <p:cNvSpPr/>
          <p:nvPr/>
        </p:nvSpPr>
        <p:spPr>
          <a:xfrm>
            <a:off x="6135650" y="4477125"/>
            <a:ext cx="2319600" cy="71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병상 대기 단축</a:t>
            </a:r>
            <a:endParaRPr b="1"/>
          </a:p>
        </p:txBody>
      </p:sp>
      <p:sp>
        <p:nvSpPr>
          <p:cNvPr id="164" name="Google Shape;164;p22"/>
          <p:cNvSpPr/>
          <p:nvPr/>
        </p:nvSpPr>
        <p:spPr>
          <a:xfrm>
            <a:off x="3441000" y="4477125"/>
            <a:ext cx="2319600" cy="71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통계 자료 산출 / 응용</a:t>
            </a:r>
            <a:endParaRPr b="1"/>
          </a:p>
        </p:txBody>
      </p:sp>
      <p:sp>
        <p:nvSpPr>
          <p:cNvPr id="165" name="Google Shape;165;p22"/>
          <p:cNvSpPr/>
          <p:nvPr/>
        </p:nvSpPr>
        <p:spPr>
          <a:xfrm>
            <a:off x="6106850" y="2024675"/>
            <a:ext cx="2377200" cy="2358300"/>
          </a:xfrm>
          <a:prstGeom prst="donut">
            <a:avLst>
              <a:gd fmla="val 1398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3383400" y="2001350"/>
            <a:ext cx="2377200" cy="2358300"/>
          </a:xfrm>
          <a:prstGeom prst="donut">
            <a:avLst>
              <a:gd fmla="val 1398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67" y="2614409"/>
            <a:ext cx="1231350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659950" y="2024675"/>
            <a:ext cx="2377200" cy="2358300"/>
          </a:xfrm>
          <a:prstGeom prst="donut">
            <a:avLst>
              <a:gd fmla="val 13988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862" y="2614400"/>
            <a:ext cx="1162275" cy="9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875" y="2660875"/>
            <a:ext cx="1162275" cy="100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925" y="1042350"/>
            <a:ext cx="806804" cy="7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